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6" r:id="rId3"/>
    <p:sldId id="265" r:id="rId4"/>
    <p:sldId id="258" r:id="rId5"/>
    <p:sldId id="352" r:id="rId6"/>
    <p:sldId id="268" r:id="rId7"/>
    <p:sldId id="349" r:id="rId8"/>
    <p:sldId id="277" r:id="rId9"/>
    <p:sldId id="269" r:id="rId10"/>
    <p:sldId id="331" r:id="rId11"/>
    <p:sldId id="272" r:id="rId12"/>
    <p:sldId id="276" r:id="rId13"/>
    <p:sldId id="350" r:id="rId14"/>
    <p:sldId id="351" r:id="rId15"/>
    <p:sldId id="323" r:id="rId16"/>
    <p:sldId id="271" r:id="rId17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33CCFF"/>
    <a:srgbClr val="FFCCFF"/>
    <a:srgbClr val="99FFCC"/>
    <a:srgbClr val="B2DDE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64" autoAdjust="0"/>
    <p:restoredTop sz="94660"/>
  </p:normalViewPr>
  <p:slideViewPr>
    <p:cSldViewPr>
      <p:cViewPr varScale="1">
        <p:scale>
          <a:sx n="86" d="100"/>
          <a:sy n="86" d="100"/>
        </p:scale>
        <p:origin x="1354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75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75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8089951-0CC5-40AA-B242-2EC8D6DC27E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A1963-D918-4B15-AEA1-46377BE671F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9656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DDCAF-63B4-43E3-A147-ECC9647B369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94407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60003-A1F1-4A6F-B0C6-8FD3C4B4A19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67968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66342-7BDA-4467-9F83-09870A37FBB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16902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CB517-B411-4942-AEB8-5EA55A63006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03491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72694-A15A-4574-B228-FD18145760B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36601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A2363-474B-4938-894A-FD077B7CDEC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43646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E84BA-B955-4B9C-871C-1DD9E656F83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30770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0F7CD-B866-455E-8485-A149610D1A2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9717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65232-A5CA-48E3-92AD-6333702FF39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92538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55AC1-CCB2-48C1-9866-68EB35556BE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15278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C605FE55-D01D-41DD-BA35-253761F2161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628775"/>
          </a:xfrm>
        </p:spPr>
        <p:txBody>
          <a:bodyPr anchor="ctr"/>
          <a:lstStyle/>
          <a:p>
            <a:pPr eaLnBrk="1" hangingPunct="1"/>
            <a:br>
              <a:rPr lang="en-GB" altLang="en-US" sz="4000" b="1"/>
            </a:br>
            <a:br>
              <a:rPr lang="en-GB" altLang="en-US" sz="4000" b="1"/>
            </a:br>
            <a:br>
              <a:rPr lang="en-GB" altLang="en-US" sz="4000" b="1"/>
            </a:br>
            <a:br>
              <a:rPr lang="en-GB" altLang="en-US" sz="4000" b="1"/>
            </a:br>
            <a:endParaRPr lang="en-GB" altLang="en-US" sz="400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876925"/>
            <a:ext cx="9144000" cy="52705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GB" altLang="en-US" sz="1800" b="1"/>
              <a:t>  </a:t>
            </a:r>
            <a:r>
              <a:rPr lang="en-GB" altLang="en-US" sz="1800" b="1">
                <a:solidFill>
                  <a:srgbClr val="FF3300"/>
                </a:solidFill>
              </a:rPr>
              <a:t>Jonathan</a:t>
            </a:r>
            <a:r>
              <a:rPr lang="en-GB" altLang="en-US" sz="1800" b="1"/>
              <a:t> </a:t>
            </a:r>
            <a:r>
              <a:rPr lang="en-GB" altLang="en-US" sz="1800" b="1">
                <a:solidFill>
                  <a:srgbClr val="FF3300"/>
                </a:solidFill>
              </a:rPr>
              <a:t>Dicks</a:t>
            </a:r>
            <a:r>
              <a:rPr lang="en-GB" altLang="en-US" sz="1800"/>
              <a:t>					</a:t>
            </a:r>
            <a:r>
              <a:rPr lang="en-GB" altLang="en-US" sz="1800">
                <a:solidFill>
                  <a:srgbClr val="FF3300"/>
                </a:solidFill>
              </a:rPr>
              <a:t>	</a:t>
            </a:r>
            <a:endParaRPr lang="en-GB" altLang="en-US" sz="1800" b="1">
              <a:solidFill>
                <a:srgbClr val="FF3300"/>
              </a:solidFill>
            </a:endParaRPr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971550" y="1916113"/>
            <a:ext cx="73072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b="1" i="1">
                <a:solidFill>
                  <a:schemeClr val="accent2"/>
                </a:solidFill>
              </a:rPr>
              <a:t>An Introduction to </a:t>
            </a:r>
            <a:br>
              <a:rPr lang="en-GB" altLang="en-US" sz="4000" b="1" i="1">
                <a:solidFill>
                  <a:schemeClr val="accent2"/>
                </a:solidFill>
              </a:rPr>
            </a:br>
            <a:r>
              <a:rPr lang="en-GB" altLang="en-US" sz="4000" b="1" i="1">
                <a:solidFill>
                  <a:schemeClr val="accent2"/>
                </a:solidFill>
              </a:rPr>
              <a:t>Romano-British Pottery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2"/>
          <p:cNvSpPr>
            <a:spLocks noChangeShapeType="1"/>
          </p:cNvSpPr>
          <p:nvPr/>
        </p:nvSpPr>
        <p:spPr bwMode="auto">
          <a:xfrm>
            <a:off x="2268538" y="2205038"/>
            <a:ext cx="4535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291" name="Freeform 3"/>
          <p:cNvSpPr>
            <a:spLocks/>
          </p:cNvSpPr>
          <p:nvPr/>
        </p:nvSpPr>
        <p:spPr bwMode="auto">
          <a:xfrm>
            <a:off x="2700338" y="2205038"/>
            <a:ext cx="3876675" cy="3960812"/>
          </a:xfrm>
          <a:custGeom>
            <a:avLst/>
            <a:gdLst>
              <a:gd name="T0" fmla="*/ 548104912 w 2533"/>
              <a:gd name="T1" fmla="*/ 0 h 2321"/>
              <a:gd name="T2" fmla="*/ 761257757 w 2533"/>
              <a:gd name="T3" fmla="*/ 2147483646 h 2321"/>
              <a:gd name="T4" fmla="*/ 2147483646 w 2533"/>
              <a:gd name="T5" fmla="*/ 2147483646 h 2321"/>
              <a:gd name="T6" fmla="*/ 2147483646 w 2533"/>
              <a:gd name="T7" fmla="*/ 0 h 232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533" h="2321">
                <a:moveTo>
                  <a:pt x="234" y="0"/>
                </a:moveTo>
                <a:cubicBezTo>
                  <a:pt x="117" y="808"/>
                  <a:pt x="0" y="1617"/>
                  <a:pt x="325" y="1950"/>
                </a:cubicBezTo>
                <a:cubicBezTo>
                  <a:pt x="650" y="2283"/>
                  <a:pt x="1837" y="2321"/>
                  <a:pt x="2185" y="1996"/>
                </a:cubicBezTo>
                <a:cubicBezTo>
                  <a:pt x="2533" y="1671"/>
                  <a:pt x="2373" y="333"/>
                  <a:pt x="2411" y="0"/>
                </a:cubicBezTo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292" name="Freeform 4"/>
          <p:cNvSpPr>
            <a:spLocks/>
          </p:cNvSpPr>
          <p:nvPr/>
        </p:nvSpPr>
        <p:spPr bwMode="auto">
          <a:xfrm>
            <a:off x="3803650" y="2205038"/>
            <a:ext cx="1573213" cy="3324225"/>
          </a:xfrm>
          <a:custGeom>
            <a:avLst/>
            <a:gdLst>
              <a:gd name="T0" fmla="*/ 304939797 w 991"/>
              <a:gd name="T1" fmla="*/ 0 h 2094"/>
              <a:gd name="T2" fmla="*/ 304939797 w 991"/>
              <a:gd name="T3" fmla="*/ 2147483646 h 2094"/>
              <a:gd name="T4" fmla="*/ 2134573816 w 991"/>
              <a:gd name="T5" fmla="*/ 2147483646 h 2094"/>
              <a:gd name="T6" fmla="*/ 2147483646 w 991"/>
              <a:gd name="T7" fmla="*/ 0 h 209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91" h="2094">
                <a:moveTo>
                  <a:pt x="121" y="0"/>
                </a:moveTo>
                <a:cubicBezTo>
                  <a:pt x="60" y="688"/>
                  <a:pt x="0" y="1376"/>
                  <a:pt x="121" y="1678"/>
                </a:cubicBezTo>
                <a:cubicBezTo>
                  <a:pt x="242" y="1980"/>
                  <a:pt x="703" y="2094"/>
                  <a:pt x="847" y="1814"/>
                </a:cubicBezTo>
                <a:cubicBezTo>
                  <a:pt x="991" y="1534"/>
                  <a:pt x="960" y="302"/>
                  <a:pt x="983" y="0"/>
                </a:cubicBezTo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293" name="Freeform 5"/>
          <p:cNvSpPr>
            <a:spLocks/>
          </p:cNvSpPr>
          <p:nvPr/>
        </p:nvSpPr>
        <p:spPr bwMode="auto">
          <a:xfrm>
            <a:off x="5299075" y="2651125"/>
            <a:ext cx="1055688" cy="984250"/>
          </a:xfrm>
          <a:custGeom>
            <a:avLst/>
            <a:gdLst>
              <a:gd name="T0" fmla="*/ 997982348 w 665"/>
              <a:gd name="T1" fmla="*/ 0 h 620"/>
              <a:gd name="T2" fmla="*/ 781248808 w 665"/>
              <a:gd name="T3" fmla="*/ 120967500 h 620"/>
              <a:gd name="T4" fmla="*/ 370463938 w 665"/>
              <a:gd name="T5" fmla="*/ 292338125 h 620"/>
              <a:gd name="T6" fmla="*/ 80645038 w 665"/>
              <a:gd name="T7" fmla="*/ 604837500 h 620"/>
              <a:gd name="T8" fmla="*/ 297378578 w 665"/>
              <a:gd name="T9" fmla="*/ 1186994388 h 620"/>
              <a:gd name="T10" fmla="*/ 370463938 w 665"/>
              <a:gd name="T11" fmla="*/ 1209675000 h 620"/>
              <a:gd name="T12" fmla="*/ 635079676 w 665"/>
              <a:gd name="T13" fmla="*/ 1282760325 h 620"/>
              <a:gd name="T14" fmla="*/ 781248808 w 665"/>
              <a:gd name="T15" fmla="*/ 1355844063 h 620"/>
              <a:gd name="T16" fmla="*/ 1118949905 w 665"/>
              <a:gd name="T17" fmla="*/ 1476811563 h 620"/>
              <a:gd name="T18" fmla="*/ 1411288168 w 665"/>
              <a:gd name="T19" fmla="*/ 1476811563 h 620"/>
              <a:gd name="T20" fmla="*/ 1481852577 w 665"/>
              <a:gd name="T21" fmla="*/ 1330642500 h 620"/>
              <a:gd name="T22" fmla="*/ 1580139511 w 665"/>
              <a:gd name="T23" fmla="*/ 1040825325 h 620"/>
              <a:gd name="T24" fmla="*/ 1675905494 w 665"/>
              <a:gd name="T25" fmla="*/ 824091888 h 620"/>
              <a:gd name="T26" fmla="*/ 1481852577 w 665"/>
              <a:gd name="T27" fmla="*/ 435987825 h 620"/>
              <a:gd name="T28" fmla="*/ 1386086594 w 665"/>
              <a:gd name="T29" fmla="*/ 292338125 h 620"/>
              <a:gd name="T30" fmla="*/ 1360885020 w 665"/>
              <a:gd name="T31" fmla="*/ 219254388 h 620"/>
              <a:gd name="T32" fmla="*/ 1239917462 w 665"/>
              <a:gd name="T33" fmla="*/ 98286888 h 620"/>
              <a:gd name="T34" fmla="*/ 1192035265 w 665"/>
              <a:gd name="T35" fmla="*/ 25201563 h 620"/>
              <a:gd name="T36" fmla="*/ 1096269282 w 665"/>
              <a:gd name="T37" fmla="*/ 0 h 620"/>
              <a:gd name="T38" fmla="*/ 997982348 w 665"/>
              <a:gd name="T39" fmla="*/ 0 h 62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665" h="620">
                <a:moveTo>
                  <a:pt x="396" y="0"/>
                </a:moveTo>
                <a:cubicBezTo>
                  <a:pt x="365" y="11"/>
                  <a:pt x="310" y="48"/>
                  <a:pt x="310" y="48"/>
                </a:cubicBezTo>
                <a:cubicBezTo>
                  <a:pt x="272" y="106"/>
                  <a:pt x="208" y="95"/>
                  <a:pt x="147" y="116"/>
                </a:cubicBezTo>
                <a:cubicBezTo>
                  <a:pt x="107" y="156"/>
                  <a:pt x="79" y="208"/>
                  <a:pt x="32" y="240"/>
                </a:cubicBezTo>
                <a:cubicBezTo>
                  <a:pt x="0" y="333"/>
                  <a:pt x="66" y="402"/>
                  <a:pt x="118" y="471"/>
                </a:cubicBezTo>
                <a:cubicBezTo>
                  <a:pt x="124" y="479"/>
                  <a:pt x="137" y="477"/>
                  <a:pt x="147" y="480"/>
                </a:cubicBezTo>
                <a:cubicBezTo>
                  <a:pt x="213" y="501"/>
                  <a:pt x="136" y="480"/>
                  <a:pt x="252" y="509"/>
                </a:cubicBezTo>
                <a:cubicBezTo>
                  <a:pt x="298" y="521"/>
                  <a:pt x="265" y="516"/>
                  <a:pt x="310" y="538"/>
                </a:cubicBezTo>
                <a:cubicBezTo>
                  <a:pt x="352" y="559"/>
                  <a:pt x="400" y="570"/>
                  <a:pt x="444" y="586"/>
                </a:cubicBezTo>
                <a:cubicBezTo>
                  <a:pt x="480" y="620"/>
                  <a:pt x="518" y="601"/>
                  <a:pt x="560" y="586"/>
                </a:cubicBezTo>
                <a:cubicBezTo>
                  <a:pt x="587" y="500"/>
                  <a:pt x="547" y="618"/>
                  <a:pt x="588" y="528"/>
                </a:cubicBezTo>
                <a:cubicBezTo>
                  <a:pt x="605" y="491"/>
                  <a:pt x="605" y="447"/>
                  <a:pt x="627" y="413"/>
                </a:cubicBezTo>
                <a:cubicBezTo>
                  <a:pt x="646" y="384"/>
                  <a:pt x="655" y="360"/>
                  <a:pt x="665" y="327"/>
                </a:cubicBezTo>
                <a:cubicBezTo>
                  <a:pt x="655" y="225"/>
                  <a:pt x="664" y="223"/>
                  <a:pt x="588" y="173"/>
                </a:cubicBezTo>
                <a:cubicBezTo>
                  <a:pt x="575" y="154"/>
                  <a:pt x="563" y="135"/>
                  <a:pt x="550" y="116"/>
                </a:cubicBezTo>
                <a:cubicBezTo>
                  <a:pt x="544" y="107"/>
                  <a:pt x="546" y="95"/>
                  <a:pt x="540" y="87"/>
                </a:cubicBezTo>
                <a:cubicBezTo>
                  <a:pt x="526" y="69"/>
                  <a:pt x="504" y="58"/>
                  <a:pt x="492" y="39"/>
                </a:cubicBezTo>
                <a:cubicBezTo>
                  <a:pt x="486" y="29"/>
                  <a:pt x="483" y="17"/>
                  <a:pt x="473" y="10"/>
                </a:cubicBezTo>
                <a:cubicBezTo>
                  <a:pt x="462" y="3"/>
                  <a:pt x="448" y="3"/>
                  <a:pt x="435" y="0"/>
                </a:cubicBezTo>
                <a:cubicBezTo>
                  <a:pt x="393" y="11"/>
                  <a:pt x="396" y="23"/>
                  <a:pt x="396" y="0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294" name="Freeform 6"/>
          <p:cNvSpPr>
            <a:spLocks/>
          </p:cNvSpPr>
          <p:nvPr/>
        </p:nvSpPr>
        <p:spPr bwMode="auto">
          <a:xfrm>
            <a:off x="5235575" y="3567113"/>
            <a:ext cx="1149350" cy="1020762"/>
          </a:xfrm>
          <a:custGeom>
            <a:avLst/>
            <a:gdLst>
              <a:gd name="T0" fmla="*/ 1098788125 w 724"/>
              <a:gd name="T1" fmla="*/ 70564340 h 643"/>
              <a:gd name="T2" fmla="*/ 688003450 w 724"/>
              <a:gd name="T3" fmla="*/ 118446492 h 643"/>
              <a:gd name="T4" fmla="*/ 350302513 w 724"/>
              <a:gd name="T5" fmla="*/ 458668213 h 643"/>
              <a:gd name="T6" fmla="*/ 181451250 w 724"/>
              <a:gd name="T7" fmla="*/ 652719355 h 643"/>
              <a:gd name="T8" fmla="*/ 204133450 w 724"/>
              <a:gd name="T9" fmla="*/ 1257556559 h 643"/>
              <a:gd name="T10" fmla="*/ 350302513 w 724"/>
              <a:gd name="T11" fmla="*/ 1280238748 h 643"/>
              <a:gd name="T12" fmla="*/ 786288750 w 724"/>
              <a:gd name="T13" fmla="*/ 1426407739 h 643"/>
              <a:gd name="T14" fmla="*/ 1171873450 w 724"/>
              <a:gd name="T15" fmla="*/ 1620458881 h 643"/>
              <a:gd name="T16" fmla="*/ 1461690625 w 724"/>
              <a:gd name="T17" fmla="*/ 1474289890 h 643"/>
              <a:gd name="T18" fmla="*/ 1582658125 w 724"/>
              <a:gd name="T19" fmla="*/ 1353322450 h 643"/>
              <a:gd name="T20" fmla="*/ 1754028750 w 724"/>
              <a:gd name="T21" fmla="*/ 1063505417 h 643"/>
              <a:gd name="T22" fmla="*/ 1776710950 w 724"/>
              <a:gd name="T23" fmla="*/ 796368985 h 643"/>
              <a:gd name="T24" fmla="*/ 1824593125 w 724"/>
              <a:gd name="T25" fmla="*/ 652719355 h 643"/>
              <a:gd name="T26" fmla="*/ 1801912513 w 724"/>
              <a:gd name="T27" fmla="*/ 579635654 h 643"/>
              <a:gd name="T28" fmla="*/ 1728827188 w 724"/>
              <a:gd name="T29" fmla="*/ 531751915 h 643"/>
              <a:gd name="T30" fmla="*/ 1582658125 w 724"/>
              <a:gd name="T31" fmla="*/ 360381373 h 643"/>
              <a:gd name="T32" fmla="*/ 1365924688 w 724"/>
              <a:gd name="T33" fmla="*/ 143648042 h 643"/>
              <a:gd name="T34" fmla="*/ 1292840950 w 724"/>
              <a:gd name="T35" fmla="*/ 70564340 h 643"/>
              <a:gd name="T36" fmla="*/ 1149191250 w 724"/>
              <a:gd name="T37" fmla="*/ 47882152 h 643"/>
              <a:gd name="T38" fmla="*/ 1098788125 w 724"/>
              <a:gd name="T39" fmla="*/ 70564340 h 64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724" h="643">
                <a:moveTo>
                  <a:pt x="436" y="28"/>
                </a:moveTo>
                <a:cubicBezTo>
                  <a:pt x="384" y="11"/>
                  <a:pt x="327" y="39"/>
                  <a:pt x="273" y="47"/>
                </a:cubicBezTo>
                <a:cubicBezTo>
                  <a:pt x="219" y="84"/>
                  <a:pt x="195" y="146"/>
                  <a:pt x="139" y="182"/>
                </a:cubicBezTo>
                <a:cubicBezTo>
                  <a:pt x="118" y="214"/>
                  <a:pt x="93" y="227"/>
                  <a:pt x="72" y="259"/>
                </a:cubicBezTo>
                <a:cubicBezTo>
                  <a:pt x="55" y="324"/>
                  <a:pt x="0" y="469"/>
                  <a:pt x="81" y="499"/>
                </a:cubicBezTo>
                <a:cubicBezTo>
                  <a:pt x="99" y="506"/>
                  <a:pt x="120" y="505"/>
                  <a:pt x="139" y="508"/>
                </a:cubicBezTo>
                <a:cubicBezTo>
                  <a:pt x="195" y="536"/>
                  <a:pt x="253" y="546"/>
                  <a:pt x="312" y="566"/>
                </a:cubicBezTo>
                <a:cubicBezTo>
                  <a:pt x="359" y="615"/>
                  <a:pt x="403" y="622"/>
                  <a:pt x="465" y="643"/>
                </a:cubicBezTo>
                <a:cubicBezTo>
                  <a:pt x="518" y="627"/>
                  <a:pt x="541" y="619"/>
                  <a:pt x="580" y="585"/>
                </a:cubicBezTo>
                <a:cubicBezTo>
                  <a:pt x="597" y="570"/>
                  <a:pt x="628" y="537"/>
                  <a:pt x="628" y="537"/>
                </a:cubicBezTo>
                <a:cubicBezTo>
                  <a:pt x="643" y="492"/>
                  <a:pt x="680" y="468"/>
                  <a:pt x="696" y="422"/>
                </a:cubicBezTo>
                <a:cubicBezTo>
                  <a:pt x="699" y="387"/>
                  <a:pt x="699" y="351"/>
                  <a:pt x="705" y="316"/>
                </a:cubicBezTo>
                <a:cubicBezTo>
                  <a:pt x="708" y="296"/>
                  <a:pt x="724" y="259"/>
                  <a:pt x="724" y="259"/>
                </a:cubicBezTo>
                <a:cubicBezTo>
                  <a:pt x="721" y="249"/>
                  <a:pt x="721" y="238"/>
                  <a:pt x="715" y="230"/>
                </a:cubicBezTo>
                <a:cubicBezTo>
                  <a:pt x="708" y="221"/>
                  <a:pt x="695" y="218"/>
                  <a:pt x="686" y="211"/>
                </a:cubicBezTo>
                <a:cubicBezTo>
                  <a:pt x="663" y="192"/>
                  <a:pt x="649" y="164"/>
                  <a:pt x="628" y="143"/>
                </a:cubicBezTo>
                <a:cubicBezTo>
                  <a:pt x="606" y="74"/>
                  <a:pt x="589" y="96"/>
                  <a:pt x="542" y="57"/>
                </a:cubicBezTo>
                <a:cubicBezTo>
                  <a:pt x="531" y="48"/>
                  <a:pt x="526" y="34"/>
                  <a:pt x="513" y="28"/>
                </a:cubicBezTo>
                <a:cubicBezTo>
                  <a:pt x="495" y="20"/>
                  <a:pt x="475" y="22"/>
                  <a:pt x="456" y="19"/>
                </a:cubicBezTo>
                <a:cubicBezTo>
                  <a:pt x="420" y="7"/>
                  <a:pt x="423" y="0"/>
                  <a:pt x="436" y="28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295" name="Freeform 7"/>
          <p:cNvSpPr>
            <a:spLocks/>
          </p:cNvSpPr>
          <p:nvPr/>
        </p:nvSpPr>
        <p:spPr bwMode="auto">
          <a:xfrm>
            <a:off x="5151438" y="4541838"/>
            <a:ext cx="1036637" cy="1265237"/>
          </a:xfrm>
          <a:custGeom>
            <a:avLst/>
            <a:gdLst>
              <a:gd name="T0" fmla="*/ 1305440308 w 653"/>
              <a:gd name="T1" fmla="*/ 95765900 h 797"/>
              <a:gd name="T2" fmla="*/ 990420135 w 653"/>
              <a:gd name="T3" fmla="*/ 0 h 797"/>
              <a:gd name="T4" fmla="*/ 604837208 w 653"/>
              <a:gd name="T5" fmla="*/ 73083709 h 797"/>
              <a:gd name="T6" fmla="*/ 241934883 w 653"/>
              <a:gd name="T7" fmla="*/ 362902357 h 797"/>
              <a:gd name="T8" fmla="*/ 95765891 w 653"/>
              <a:gd name="T9" fmla="*/ 556953517 h 797"/>
              <a:gd name="T10" fmla="*/ 0 w 653"/>
              <a:gd name="T11" fmla="*/ 1040823326 h 797"/>
              <a:gd name="T12" fmla="*/ 120967442 w 653"/>
              <a:gd name="T13" fmla="*/ 1645660587 h 797"/>
              <a:gd name="T14" fmla="*/ 194051144 w 653"/>
              <a:gd name="T15" fmla="*/ 1789310230 h 797"/>
              <a:gd name="T16" fmla="*/ 385582927 w 653"/>
              <a:gd name="T17" fmla="*/ 1814511783 h 797"/>
              <a:gd name="T18" fmla="*/ 506550368 w 653"/>
              <a:gd name="T19" fmla="*/ 1935479235 h 797"/>
              <a:gd name="T20" fmla="*/ 677920911 w 653"/>
              <a:gd name="T21" fmla="*/ 1958159839 h 797"/>
              <a:gd name="T22" fmla="*/ 846772092 w 653"/>
              <a:gd name="T23" fmla="*/ 2008562944 h 797"/>
              <a:gd name="T24" fmla="*/ 1040823235 w 653"/>
              <a:gd name="T25" fmla="*/ 1935479235 h 797"/>
              <a:gd name="T26" fmla="*/ 1063505425 w 653"/>
              <a:gd name="T27" fmla="*/ 1862393939 h 797"/>
              <a:gd name="T28" fmla="*/ 1282758119 w 653"/>
              <a:gd name="T29" fmla="*/ 1716224934 h 797"/>
              <a:gd name="T30" fmla="*/ 1524693002 w 653"/>
              <a:gd name="T31" fmla="*/ 1499491582 h 797"/>
              <a:gd name="T32" fmla="*/ 1645660444 w 653"/>
              <a:gd name="T33" fmla="*/ 1040823326 h 797"/>
              <a:gd name="T34" fmla="*/ 1474289901 w 653"/>
              <a:gd name="T35" fmla="*/ 385582960 h 797"/>
              <a:gd name="T36" fmla="*/ 1353322460 w 653"/>
              <a:gd name="T37" fmla="*/ 168849608 h 797"/>
              <a:gd name="T38" fmla="*/ 1305440308 w 653"/>
              <a:gd name="T39" fmla="*/ 95765900 h 797"/>
              <a:gd name="T40" fmla="*/ 1015621685 w 653"/>
              <a:gd name="T41" fmla="*/ 22680604 h 79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653" h="797">
                <a:moveTo>
                  <a:pt x="518" y="38"/>
                </a:moveTo>
                <a:cubicBezTo>
                  <a:pt x="472" y="15"/>
                  <a:pt x="445" y="8"/>
                  <a:pt x="393" y="0"/>
                </a:cubicBezTo>
                <a:cubicBezTo>
                  <a:pt x="335" y="6"/>
                  <a:pt x="293" y="11"/>
                  <a:pt x="240" y="29"/>
                </a:cubicBezTo>
                <a:cubicBezTo>
                  <a:pt x="189" y="65"/>
                  <a:pt x="148" y="110"/>
                  <a:pt x="96" y="144"/>
                </a:cubicBezTo>
                <a:cubicBezTo>
                  <a:pt x="78" y="172"/>
                  <a:pt x="56" y="193"/>
                  <a:pt x="38" y="221"/>
                </a:cubicBezTo>
                <a:cubicBezTo>
                  <a:pt x="18" y="282"/>
                  <a:pt x="15" y="350"/>
                  <a:pt x="0" y="413"/>
                </a:cubicBezTo>
                <a:cubicBezTo>
                  <a:pt x="8" y="514"/>
                  <a:pt x="23" y="564"/>
                  <a:pt x="48" y="653"/>
                </a:cubicBezTo>
                <a:cubicBezTo>
                  <a:pt x="52" y="666"/>
                  <a:pt x="62" y="704"/>
                  <a:pt x="77" y="710"/>
                </a:cubicBezTo>
                <a:cubicBezTo>
                  <a:pt x="101" y="720"/>
                  <a:pt x="128" y="717"/>
                  <a:pt x="153" y="720"/>
                </a:cubicBezTo>
                <a:cubicBezTo>
                  <a:pt x="169" y="736"/>
                  <a:pt x="185" y="752"/>
                  <a:pt x="201" y="768"/>
                </a:cubicBezTo>
                <a:cubicBezTo>
                  <a:pt x="217" y="784"/>
                  <a:pt x="246" y="773"/>
                  <a:pt x="269" y="777"/>
                </a:cubicBezTo>
                <a:cubicBezTo>
                  <a:pt x="293" y="781"/>
                  <a:pt x="314" y="789"/>
                  <a:pt x="336" y="797"/>
                </a:cubicBezTo>
                <a:cubicBezTo>
                  <a:pt x="361" y="792"/>
                  <a:pt x="395" y="791"/>
                  <a:pt x="413" y="768"/>
                </a:cubicBezTo>
                <a:cubicBezTo>
                  <a:pt x="419" y="760"/>
                  <a:pt x="416" y="747"/>
                  <a:pt x="422" y="739"/>
                </a:cubicBezTo>
                <a:cubicBezTo>
                  <a:pt x="438" y="719"/>
                  <a:pt x="485" y="689"/>
                  <a:pt x="509" y="681"/>
                </a:cubicBezTo>
                <a:cubicBezTo>
                  <a:pt x="541" y="649"/>
                  <a:pt x="573" y="626"/>
                  <a:pt x="605" y="595"/>
                </a:cubicBezTo>
                <a:cubicBezTo>
                  <a:pt x="625" y="533"/>
                  <a:pt x="642" y="477"/>
                  <a:pt x="653" y="413"/>
                </a:cubicBezTo>
                <a:cubicBezTo>
                  <a:pt x="647" y="328"/>
                  <a:pt x="651" y="219"/>
                  <a:pt x="585" y="153"/>
                </a:cubicBezTo>
                <a:cubicBezTo>
                  <a:pt x="554" y="61"/>
                  <a:pt x="585" y="125"/>
                  <a:pt x="537" y="67"/>
                </a:cubicBezTo>
                <a:cubicBezTo>
                  <a:pt x="530" y="58"/>
                  <a:pt x="527" y="45"/>
                  <a:pt x="518" y="38"/>
                </a:cubicBezTo>
                <a:cubicBezTo>
                  <a:pt x="488" y="14"/>
                  <a:pt x="438" y="27"/>
                  <a:pt x="403" y="9"/>
                </a:cubicBezTo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1835150" y="404813"/>
            <a:ext cx="53292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b="1" i="1"/>
              <a:t>The Life of A Post Hole</a:t>
            </a:r>
          </a:p>
        </p:txBody>
      </p:sp>
      <p:sp>
        <p:nvSpPr>
          <p:cNvPr id="12297" name="Freeform 9"/>
          <p:cNvSpPr>
            <a:spLocks/>
          </p:cNvSpPr>
          <p:nvPr/>
        </p:nvSpPr>
        <p:spPr bwMode="auto">
          <a:xfrm>
            <a:off x="2905125" y="2911475"/>
            <a:ext cx="1006475" cy="852488"/>
          </a:xfrm>
          <a:custGeom>
            <a:avLst/>
            <a:gdLst>
              <a:gd name="T0" fmla="*/ 1484372825 w 634"/>
              <a:gd name="T1" fmla="*/ 312499558 h 537"/>
              <a:gd name="T2" fmla="*/ 1048385000 w 634"/>
              <a:gd name="T3" fmla="*/ 0 h 537"/>
              <a:gd name="T4" fmla="*/ 758567825 w 634"/>
              <a:gd name="T5" fmla="*/ 22682213 h 537"/>
              <a:gd name="T6" fmla="*/ 493950625 w 634"/>
              <a:gd name="T7" fmla="*/ 95765994 h 537"/>
              <a:gd name="T8" fmla="*/ 299899388 w 634"/>
              <a:gd name="T9" fmla="*/ 216733565 h 537"/>
              <a:gd name="T10" fmla="*/ 226814063 w 634"/>
              <a:gd name="T11" fmla="*/ 289818932 h 537"/>
              <a:gd name="T12" fmla="*/ 80645000 w 634"/>
              <a:gd name="T13" fmla="*/ 385584926 h 537"/>
              <a:gd name="T14" fmla="*/ 57964388 w 634"/>
              <a:gd name="T15" fmla="*/ 748487639 h 537"/>
              <a:gd name="T16" fmla="*/ 178931888 w 634"/>
              <a:gd name="T17" fmla="*/ 1088708139 h 537"/>
              <a:gd name="T18" fmla="*/ 395665325 w 634"/>
              <a:gd name="T19" fmla="*/ 1184474132 h 537"/>
              <a:gd name="T20" fmla="*/ 493950625 w 634"/>
              <a:gd name="T21" fmla="*/ 1209675709 h 537"/>
              <a:gd name="T22" fmla="*/ 637600325 w 634"/>
              <a:gd name="T23" fmla="*/ 1257559500 h 537"/>
              <a:gd name="T24" fmla="*/ 758567825 w 634"/>
              <a:gd name="T25" fmla="*/ 1330643280 h 537"/>
              <a:gd name="T26" fmla="*/ 831651563 w 634"/>
              <a:gd name="T27" fmla="*/ 1353325494 h 537"/>
              <a:gd name="T28" fmla="*/ 1146671888 w 634"/>
              <a:gd name="T29" fmla="*/ 1159272555 h 537"/>
              <a:gd name="T30" fmla="*/ 1194554063 w 634"/>
              <a:gd name="T31" fmla="*/ 1088708139 h 537"/>
              <a:gd name="T32" fmla="*/ 1219755625 w 634"/>
              <a:gd name="T33" fmla="*/ 1015624358 h 537"/>
              <a:gd name="T34" fmla="*/ 1340723125 w 634"/>
              <a:gd name="T35" fmla="*/ 894656787 h 537"/>
              <a:gd name="T36" fmla="*/ 1411287500 w 634"/>
              <a:gd name="T37" fmla="*/ 821571419 h 537"/>
              <a:gd name="T38" fmla="*/ 1532255000 w 634"/>
              <a:gd name="T39" fmla="*/ 604837855 h 537"/>
              <a:gd name="T40" fmla="*/ 1557456563 w 634"/>
              <a:gd name="T41" fmla="*/ 362902713 h 537"/>
              <a:gd name="T42" fmla="*/ 1461690625 w 634"/>
              <a:gd name="T43" fmla="*/ 264617355 h 537"/>
              <a:gd name="T44" fmla="*/ 1484372825 w 634"/>
              <a:gd name="T45" fmla="*/ 312499558 h 53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634" h="537">
                <a:moveTo>
                  <a:pt x="589" y="124"/>
                </a:moveTo>
                <a:cubicBezTo>
                  <a:pt x="567" y="32"/>
                  <a:pt x="490" y="29"/>
                  <a:pt x="416" y="0"/>
                </a:cubicBezTo>
                <a:cubicBezTo>
                  <a:pt x="378" y="3"/>
                  <a:pt x="339" y="2"/>
                  <a:pt x="301" y="9"/>
                </a:cubicBezTo>
                <a:cubicBezTo>
                  <a:pt x="265" y="15"/>
                  <a:pt x="196" y="38"/>
                  <a:pt x="196" y="38"/>
                </a:cubicBezTo>
                <a:cubicBezTo>
                  <a:pt x="172" y="61"/>
                  <a:pt x="145" y="65"/>
                  <a:pt x="119" y="86"/>
                </a:cubicBezTo>
                <a:cubicBezTo>
                  <a:pt x="108" y="95"/>
                  <a:pt x="101" y="107"/>
                  <a:pt x="90" y="115"/>
                </a:cubicBezTo>
                <a:cubicBezTo>
                  <a:pt x="72" y="129"/>
                  <a:pt x="32" y="153"/>
                  <a:pt x="32" y="153"/>
                </a:cubicBezTo>
                <a:cubicBezTo>
                  <a:pt x="0" y="220"/>
                  <a:pt x="4" y="226"/>
                  <a:pt x="23" y="297"/>
                </a:cubicBezTo>
                <a:cubicBezTo>
                  <a:pt x="30" y="355"/>
                  <a:pt x="35" y="388"/>
                  <a:pt x="71" y="432"/>
                </a:cubicBezTo>
                <a:cubicBezTo>
                  <a:pt x="87" y="452"/>
                  <a:pt x="140" y="465"/>
                  <a:pt x="157" y="470"/>
                </a:cubicBezTo>
                <a:cubicBezTo>
                  <a:pt x="170" y="474"/>
                  <a:pt x="183" y="476"/>
                  <a:pt x="196" y="480"/>
                </a:cubicBezTo>
                <a:cubicBezTo>
                  <a:pt x="215" y="486"/>
                  <a:pt x="234" y="493"/>
                  <a:pt x="253" y="499"/>
                </a:cubicBezTo>
                <a:cubicBezTo>
                  <a:pt x="271" y="505"/>
                  <a:pt x="284" y="520"/>
                  <a:pt x="301" y="528"/>
                </a:cubicBezTo>
                <a:cubicBezTo>
                  <a:pt x="310" y="532"/>
                  <a:pt x="320" y="534"/>
                  <a:pt x="330" y="537"/>
                </a:cubicBezTo>
                <a:cubicBezTo>
                  <a:pt x="381" y="521"/>
                  <a:pt x="421" y="503"/>
                  <a:pt x="455" y="460"/>
                </a:cubicBezTo>
                <a:cubicBezTo>
                  <a:pt x="462" y="451"/>
                  <a:pt x="469" y="442"/>
                  <a:pt x="474" y="432"/>
                </a:cubicBezTo>
                <a:cubicBezTo>
                  <a:pt x="479" y="423"/>
                  <a:pt x="478" y="411"/>
                  <a:pt x="484" y="403"/>
                </a:cubicBezTo>
                <a:cubicBezTo>
                  <a:pt x="498" y="385"/>
                  <a:pt x="516" y="371"/>
                  <a:pt x="532" y="355"/>
                </a:cubicBezTo>
                <a:cubicBezTo>
                  <a:pt x="541" y="345"/>
                  <a:pt x="560" y="326"/>
                  <a:pt x="560" y="326"/>
                </a:cubicBezTo>
                <a:cubicBezTo>
                  <a:pt x="584" y="256"/>
                  <a:pt x="566" y="282"/>
                  <a:pt x="608" y="240"/>
                </a:cubicBezTo>
                <a:cubicBezTo>
                  <a:pt x="631" y="175"/>
                  <a:pt x="634" y="199"/>
                  <a:pt x="618" y="144"/>
                </a:cubicBezTo>
                <a:cubicBezTo>
                  <a:pt x="615" y="133"/>
                  <a:pt x="608" y="92"/>
                  <a:pt x="580" y="105"/>
                </a:cubicBezTo>
                <a:cubicBezTo>
                  <a:pt x="574" y="108"/>
                  <a:pt x="586" y="118"/>
                  <a:pt x="589" y="124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298" name="Freeform 10"/>
          <p:cNvSpPr>
            <a:spLocks/>
          </p:cNvSpPr>
          <p:nvPr/>
        </p:nvSpPr>
        <p:spPr bwMode="auto">
          <a:xfrm>
            <a:off x="2843213" y="3789363"/>
            <a:ext cx="1087437" cy="777875"/>
          </a:xfrm>
          <a:custGeom>
            <a:avLst/>
            <a:gdLst>
              <a:gd name="T0" fmla="*/ 1447951858 w 719"/>
              <a:gd name="T1" fmla="*/ 711813127 h 487"/>
              <a:gd name="T2" fmla="*/ 1361029495 w 719"/>
              <a:gd name="T3" fmla="*/ 318912777 h 487"/>
              <a:gd name="T4" fmla="*/ 1184896462 w 719"/>
              <a:gd name="T5" fmla="*/ 51026683 h 487"/>
              <a:gd name="T6" fmla="*/ 1054511404 w 719"/>
              <a:gd name="T7" fmla="*/ 0 h 487"/>
              <a:gd name="T8" fmla="*/ 0 w 719"/>
              <a:gd name="T9" fmla="*/ 122461804 h 487"/>
              <a:gd name="T10" fmla="*/ 109797864 w 719"/>
              <a:gd name="T11" fmla="*/ 244925205 h 487"/>
              <a:gd name="T12" fmla="*/ 349979272 w 719"/>
              <a:gd name="T13" fmla="*/ 1005212563 h 487"/>
              <a:gd name="T14" fmla="*/ 725119326 w 719"/>
              <a:gd name="T15" fmla="*/ 1079200135 h 487"/>
              <a:gd name="T16" fmla="*/ 1338153994 w 719"/>
              <a:gd name="T17" fmla="*/ 931224990 h 487"/>
              <a:gd name="T18" fmla="*/ 1447951858 w 719"/>
              <a:gd name="T19" fmla="*/ 711813127 h 4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719" h="487">
                <a:moveTo>
                  <a:pt x="633" y="279"/>
                </a:moveTo>
                <a:cubicBezTo>
                  <a:pt x="719" y="249"/>
                  <a:pt x="644" y="157"/>
                  <a:pt x="595" y="125"/>
                </a:cubicBezTo>
                <a:cubicBezTo>
                  <a:pt x="591" y="119"/>
                  <a:pt x="531" y="28"/>
                  <a:pt x="518" y="20"/>
                </a:cubicBezTo>
                <a:cubicBezTo>
                  <a:pt x="501" y="9"/>
                  <a:pt x="461" y="0"/>
                  <a:pt x="461" y="0"/>
                </a:cubicBezTo>
                <a:cubicBezTo>
                  <a:pt x="304" y="23"/>
                  <a:pt x="160" y="41"/>
                  <a:pt x="0" y="48"/>
                </a:cubicBezTo>
                <a:cubicBezTo>
                  <a:pt x="66" y="71"/>
                  <a:pt x="63" y="49"/>
                  <a:pt x="48" y="96"/>
                </a:cubicBezTo>
                <a:cubicBezTo>
                  <a:pt x="52" y="157"/>
                  <a:pt x="53" y="368"/>
                  <a:pt x="153" y="394"/>
                </a:cubicBezTo>
                <a:cubicBezTo>
                  <a:pt x="213" y="409"/>
                  <a:pt x="251" y="416"/>
                  <a:pt x="317" y="423"/>
                </a:cubicBezTo>
                <a:cubicBezTo>
                  <a:pt x="411" y="487"/>
                  <a:pt x="501" y="395"/>
                  <a:pt x="585" y="365"/>
                </a:cubicBezTo>
                <a:cubicBezTo>
                  <a:pt x="610" y="341"/>
                  <a:pt x="633" y="315"/>
                  <a:pt x="633" y="279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299" name="Freeform 11"/>
          <p:cNvSpPr>
            <a:spLocks/>
          </p:cNvSpPr>
          <p:nvPr/>
        </p:nvSpPr>
        <p:spPr bwMode="auto">
          <a:xfrm>
            <a:off x="3001963" y="4475163"/>
            <a:ext cx="868362" cy="796925"/>
          </a:xfrm>
          <a:custGeom>
            <a:avLst/>
            <a:gdLst>
              <a:gd name="T0" fmla="*/ 1136589021 w 547"/>
              <a:gd name="T1" fmla="*/ 879535325 h 502"/>
              <a:gd name="T2" fmla="*/ 1282757999 w 547"/>
              <a:gd name="T3" fmla="*/ 612398763 h 502"/>
              <a:gd name="T4" fmla="*/ 1330641734 w 547"/>
              <a:gd name="T5" fmla="*/ 541834388 h 502"/>
              <a:gd name="T6" fmla="*/ 1378523881 w 547"/>
              <a:gd name="T7" fmla="*/ 395665325 h 502"/>
              <a:gd name="T8" fmla="*/ 677920847 w 547"/>
              <a:gd name="T9" fmla="*/ 57964388 h 502"/>
              <a:gd name="T10" fmla="*/ 461187534 w 547"/>
              <a:gd name="T11" fmla="*/ 57964388 h 502"/>
              <a:gd name="T12" fmla="*/ 362902291 w 547"/>
              <a:gd name="T13" fmla="*/ 201612500 h 502"/>
              <a:gd name="T14" fmla="*/ 168849578 w 547"/>
              <a:gd name="T15" fmla="*/ 443547500 h 502"/>
              <a:gd name="T16" fmla="*/ 0 w 547"/>
              <a:gd name="T17" fmla="*/ 733366263 h 502"/>
              <a:gd name="T18" fmla="*/ 25201548 w 547"/>
              <a:gd name="T19" fmla="*/ 1073586563 h 502"/>
              <a:gd name="T20" fmla="*/ 362902291 w 547"/>
              <a:gd name="T21" fmla="*/ 1194554063 h 502"/>
              <a:gd name="T22" fmla="*/ 945057256 w 547"/>
              <a:gd name="T23" fmla="*/ 1217236263 h 502"/>
              <a:gd name="T24" fmla="*/ 1161790569 w 547"/>
              <a:gd name="T25" fmla="*/ 1073586563 h 502"/>
              <a:gd name="T26" fmla="*/ 1234875851 w 547"/>
              <a:gd name="T27" fmla="*/ 854333763 h 502"/>
              <a:gd name="T28" fmla="*/ 1257556451 w 547"/>
              <a:gd name="T29" fmla="*/ 783769388 h 50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547" h="502">
                <a:moveTo>
                  <a:pt x="451" y="349"/>
                </a:moveTo>
                <a:cubicBezTo>
                  <a:pt x="486" y="316"/>
                  <a:pt x="493" y="291"/>
                  <a:pt x="509" y="243"/>
                </a:cubicBezTo>
                <a:cubicBezTo>
                  <a:pt x="513" y="232"/>
                  <a:pt x="523" y="225"/>
                  <a:pt x="528" y="215"/>
                </a:cubicBezTo>
                <a:cubicBezTo>
                  <a:pt x="531" y="208"/>
                  <a:pt x="545" y="164"/>
                  <a:pt x="547" y="157"/>
                </a:cubicBezTo>
                <a:cubicBezTo>
                  <a:pt x="519" y="9"/>
                  <a:pt x="386" y="41"/>
                  <a:pt x="269" y="23"/>
                </a:cubicBezTo>
                <a:cubicBezTo>
                  <a:pt x="240" y="13"/>
                  <a:pt x="216" y="0"/>
                  <a:pt x="183" y="23"/>
                </a:cubicBezTo>
                <a:cubicBezTo>
                  <a:pt x="164" y="36"/>
                  <a:pt x="144" y="80"/>
                  <a:pt x="144" y="80"/>
                </a:cubicBezTo>
                <a:cubicBezTo>
                  <a:pt x="131" y="120"/>
                  <a:pt x="102" y="153"/>
                  <a:pt x="67" y="176"/>
                </a:cubicBezTo>
                <a:cubicBezTo>
                  <a:pt x="41" y="215"/>
                  <a:pt x="15" y="248"/>
                  <a:pt x="0" y="291"/>
                </a:cubicBezTo>
                <a:cubicBezTo>
                  <a:pt x="3" y="336"/>
                  <a:pt x="0" y="382"/>
                  <a:pt x="10" y="426"/>
                </a:cubicBezTo>
                <a:cubicBezTo>
                  <a:pt x="21" y="470"/>
                  <a:pt x="117" y="470"/>
                  <a:pt x="144" y="474"/>
                </a:cubicBezTo>
                <a:cubicBezTo>
                  <a:pt x="234" y="502"/>
                  <a:pt x="253" y="490"/>
                  <a:pt x="375" y="483"/>
                </a:cubicBezTo>
                <a:cubicBezTo>
                  <a:pt x="413" y="471"/>
                  <a:pt x="433" y="454"/>
                  <a:pt x="461" y="426"/>
                </a:cubicBezTo>
                <a:cubicBezTo>
                  <a:pt x="476" y="381"/>
                  <a:pt x="470" y="400"/>
                  <a:pt x="490" y="339"/>
                </a:cubicBezTo>
                <a:cubicBezTo>
                  <a:pt x="493" y="330"/>
                  <a:pt x="499" y="311"/>
                  <a:pt x="499" y="311"/>
                </a:cubicBezTo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00" name="Freeform 12"/>
          <p:cNvSpPr>
            <a:spLocks/>
          </p:cNvSpPr>
          <p:nvPr/>
        </p:nvSpPr>
        <p:spPr bwMode="auto">
          <a:xfrm>
            <a:off x="4057650" y="5341938"/>
            <a:ext cx="1179513" cy="620712"/>
          </a:xfrm>
          <a:custGeom>
            <a:avLst/>
            <a:gdLst>
              <a:gd name="T0" fmla="*/ 599797442 w 743"/>
              <a:gd name="T1" fmla="*/ 786288117 h 391"/>
              <a:gd name="T2" fmla="*/ 1179433625 w 743"/>
              <a:gd name="T3" fmla="*/ 834170253 h 391"/>
              <a:gd name="T4" fmla="*/ 1517134706 w 743"/>
              <a:gd name="T5" fmla="*/ 929936113 h 391"/>
              <a:gd name="T6" fmla="*/ 1784271381 w 743"/>
              <a:gd name="T7" fmla="*/ 761086574 h 391"/>
              <a:gd name="T8" fmla="*/ 1784271381 w 743"/>
              <a:gd name="T9" fmla="*/ 204131698 h 391"/>
              <a:gd name="T10" fmla="*/ 1759069808 w 743"/>
              <a:gd name="T11" fmla="*/ 133567380 h 391"/>
              <a:gd name="T12" fmla="*/ 1615421635 w 743"/>
              <a:gd name="T13" fmla="*/ 60483701 h 391"/>
              <a:gd name="T14" fmla="*/ 1469252510 w 743"/>
              <a:gd name="T15" fmla="*/ 12599977 h 391"/>
              <a:gd name="T16" fmla="*/ 332660766 w 743"/>
              <a:gd name="T17" fmla="*/ 35282159 h 391"/>
              <a:gd name="T18" fmla="*/ 115927237 w 743"/>
              <a:gd name="T19" fmla="*/ 181451104 h 391"/>
              <a:gd name="T20" fmla="*/ 186491642 w 743"/>
              <a:gd name="T21" fmla="*/ 617436990 h 391"/>
              <a:gd name="T22" fmla="*/ 599797442 w 743"/>
              <a:gd name="T23" fmla="*/ 786288117 h 3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43" h="391">
                <a:moveTo>
                  <a:pt x="238" y="312"/>
                </a:moveTo>
                <a:cubicBezTo>
                  <a:pt x="251" y="313"/>
                  <a:pt x="438" y="324"/>
                  <a:pt x="468" y="331"/>
                </a:cubicBezTo>
                <a:cubicBezTo>
                  <a:pt x="717" y="391"/>
                  <a:pt x="361" y="337"/>
                  <a:pt x="602" y="369"/>
                </a:cubicBezTo>
                <a:cubicBezTo>
                  <a:pt x="684" y="356"/>
                  <a:pt x="656" y="354"/>
                  <a:pt x="708" y="302"/>
                </a:cubicBezTo>
                <a:cubicBezTo>
                  <a:pt x="743" y="198"/>
                  <a:pt x="734" y="252"/>
                  <a:pt x="708" y="81"/>
                </a:cubicBezTo>
                <a:cubicBezTo>
                  <a:pt x="707" y="71"/>
                  <a:pt x="704" y="61"/>
                  <a:pt x="698" y="53"/>
                </a:cubicBezTo>
                <a:cubicBezTo>
                  <a:pt x="682" y="33"/>
                  <a:pt x="663" y="31"/>
                  <a:pt x="641" y="24"/>
                </a:cubicBezTo>
                <a:cubicBezTo>
                  <a:pt x="622" y="18"/>
                  <a:pt x="583" y="5"/>
                  <a:pt x="583" y="5"/>
                </a:cubicBezTo>
                <a:cubicBezTo>
                  <a:pt x="433" y="8"/>
                  <a:pt x="282" y="0"/>
                  <a:pt x="132" y="14"/>
                </a:cubicBezTo>
                <a:cubicBezTo>
                  <a:pt x="98" y="17"/>
                  <a:pt x="46" y="72"/>
                  <a:pt x="46" y="72"/>
                </a:cubicBezTo>
                <a:cubicBezTo>
                  <a:pt x="26" y="129"/>
                  <a:pt x="0" y="219"/>
                  <a:pt x="74" y="245"/>
                </a:cubicBezTo>
                <a:cubicBezTo>
                  <a:pt x="107" y="291"/>
                  <a:pt x="183" y="312"/>
                  <a:pt x="238" y="312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01" name="Freeform 13"/>
          <p:cNvSpPr>
            <a:spLocks/>
          </p:cNvSpPr>
          <p:nvPr/>
        </p:nvSpPr>
        <p:spPr bwMode="auto">
          <a:xfrm>
            <a:off x="3349625" y="5135563"/>
            <a:ext cx="766763" cy="628650"/>
          </a:xfrm>
          <a:custGeom>
            <a:avLst/>
            <a:gdLst>
              <a:gd name="T0" fmla="*/ 803931162 w 483"/>
              <a:gd name="T1" fmla="*/ 945059388 h 396"/>
              <a:gd name="T2" fmla="*/ 1141632319 w 483"/>
              <a:gd name="T3" fmla="*/ 824091888 h 396"/>
              <a:gd name="T4" fmla="*/ 1045866320 w 483"/>
              <a:gd name="T5" fmla="*/ 241935000 h 396"/>
              <a:gd name="T6" fmla="*/ 877014947 w 483"/>
              <a:gd name="T7" fmla="*/ 0 h 396"/>
              <a:gd name="T8" fmla="*/ 657762004 w 483"/>
              <a:gd name="T9" fmla="*/ 47883763 h 396"/>
              <a:gd name="T10" fmla="*/ 536794425 w 483"/>
              <a:gd name="T11" fmla="*/ 120967500 h 396"/>
              <a:gd name="T12" fmla="*/ 393144631 w 483"/>
              <a:gd name="T13" fmla="*/ 168851263 h 396"/>
              <a:gd name="T14" fmla="*/ 173891688 w 483"/>
              <a:gd name="T15" fmla="*/ 315020325 h 396"/>
              <a:gd name="T16" fmla="*/ 100806316 w 483"/>
              <a:gd name="T17" fmla="*/ 362902500 h 396"/>
              <a:gd name="T18" fmla="*/ 5040316 w 483"/>
              <a:gd name="T19" fmla="*/ 509071563 h 396"/>
              <a:gd name="T20" fmla="*/ 30241895 w 483"/>
              <a:gd name="T21" fmla="*/ 751006563 h 396"/>
              <a:gd name="T22" fmla="*/ 367943052 w 483"/>
              <a:gd name="T23" fmla="*/ 992941563 h 396"/>
              <a:gd name="T24" fmla="*/ 851813368 w 483"/>
              <a:gd name="T25" fmla="*/ 967740000 h 396"/>
              <a:gd name="T26" fmla="*/ 899697162 w 483"/>
              <a:gd name="T27" fmla="*/ 894656263 h 396"/>
              <a:gd name="T28" fmla="*/ 803931162 w 483"/>
              <a:gd name="T29" fmla="*/ 945059388 h 39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83" h="396">
                <a:moveTo>
                  <a:pt x="319" y="375"/>
                </a:moveTo>
                <a:cubicBezTo>
                  <a:pt x="365" y="359"/>
                  <a:pt x="405" y="338"/>
                  <a:pt x="453" y="327"/>
                </a:cubicBezTo>
                <a:cubicBezTo>
                  <a:pt x="483" y="239"/>
                  <a:pt x="462" y="168"/>
                  <a:pt x="415" y="96"/>
                </a:cubicBezTo>
                <a:cubicBezTo>
                  <a:pt x="366" y="22"/>
                  <a:pt x="427" y="53"/>
                  <a:pt x="348" y="0"/>
                </a:cubicBezTo>
                <a:cubicBezTo>
                  <a:pt x="343" y="1"/>
                  <a:pt x="276" y="10"/>
                  <a:pt x="261" y="19"/>
                </a:cubicBezTo>
                <a:cubicBezTo>
                  <a:pt x="191" y="61"/>
                  <a:pt x="299" y="20"/>
                  <a:pt x="213" y="48"/>
                </a:cubicBezTo>
                <a:cubicBezTo>
                  <a:pt x="194" y="54"/>
                  <a:pt x="156" y="67"/>
                  <a:pt x="156" y="67"/>
                </a:cubicBezTo>
                <a:cubicBezTo>
                  <a:pt x="88" y="112"/>
                  <a:pt x="117" y="93"/>
                  <a:pt x="69" y="125"/>
                </a:cubicBezTo>
                <a:cubicBezTo>
                  <a:pt x="59" y="131"/>
                  <a:pt x="40" y="144"/>
                  <a:pt x="40" y="144"/>
                </a:cubicBezTo>
                <a:cubicBezTo>
                  <a:pt x="27" y="163"/>
                  <a:pt x="0" y="179"/>
                  <a:pt x="2" y="202"/>
                </a:cubicBezTo>
                <a:cubicBezTo>
                  <a:pt x="5" y="234"/>
                  <a:pt x="5" y="267"/>
                  <a:pt x="12" y="298"/>
                </a:cubicBezTo>
                <a:cubicBezTo>
                  <a:pt x="24" y="352"/>
                  <a:pt x="106" y="368"/>
                  <a:pt x="146" y="394"/>
                </a:cubicBezTo>
                <a:cubicBezTo>
                  <a:pt x="210" y="391"/>
                  <a:pt x="275" y="396"/>
                  <a:pt x="338" y="384"/>
                </a:cubicBezTo>
                <a:cubicBezTo>
                  <a:pt x="349" y="382"/>
                  <a:pt x="367" y="360"/>
                  <a:pt x="357" y="355"/>
                </a:cubicBezTo>
                <a:cubicBezTo>
                  <a:pt x="344" y="349"/>
                  <a:pt x="332" y="368"/>
                  <a:pt x="319" y="375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02" name="Freeform 14"/>
          <p:cNvSpPr>
            <a:spLocks/>
          </p:cNvSpPr>
          <p:nvPr/>
        </p:nvSpPr>
        <p:spPr bwMode="auto">
          <a:xfrm>
            <a:off x="4135438" y="5778500"/>
            <a:ext cx="542925" cy="223838"/>
          </a:xfrm>
          <a:custGeom>
            <a:avLst/>
            <a:gdLst>
              <a:gd name="T0" fmla="*/ 645160000 w 342"/>
              <a:gd name="T1" fmla="*/ 115927446 h 141"/>
              <a:gd name="T2" fmla="*/ 15120938 w 342"/>
              <a:gd name="T3" fmla="*/ 141129065 h 141"/>
              <a:gd name="T4" fmla="*/ 378023438 w 342"/>
              <a:gd name="T5" fmla="*/ 262096835 h 141"/>
              <a:gd name="T6" fmla="*/ 597277825 w 342"/>
              <a:gd name="T7" fmla="*/ 335182324 h 141"/>
              <a:gd name="T8" fmla="*/ 740925938 w 342"/>
              <a:gd name="T9" fmla="*/ 309980705 h 141"/>
              <a:gd name="T10" fmla="*/ 645160000 w 342"/>
              <a:gd name="T11" fmla="*/ 115927446 h 1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42" h="141">
                <a:moveTo>
                  <a:pt x="256" y="46"/>
                </a:moveTo>
                <a:cubicBezTo>
                  <a:pt x="186" y="0"/>
                  <a:pt x="85" y="44"/>
                  <a:pt x="6" y="56"/>
                </a:cubicBezTo>
                <a:cubicBezTo>
                  <a:pt x="28" y="141"/>
                  <a:pt x="0" y="81"/>
                  <a:pt x="150" y="104"/>
                </a:cubicBezTo>
                <a:cubicBezTo>
                  <a:pt x="156" y="105"/>
                  <a:pt x="220" y="127"/>
                  <a:pt x="237" y="133"/>
                </a:cubicBezTo>
                <a:cubicBezTo>
                  <a:pt x="256" y="130"/>
                  <a:pt x="277" y="133"/>
                  <a:pt x="294" y="123"/>
                </a:cubicBezTo>
                <a:cubicBezTo>
                  <a:pt x="342" y="95"/>
                  <a:pt x="268" y="52"/>
                  <a:pt x="256" y="46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03" name="Freeform 15"/>
          <p:cNvSpPr>
            <a:spLocks/>
          </p:cNvSpPr>
          <p:nvPr/>
        </p:nvSpPr>
        <p:spPr bwMode="auto">
          <a:xfrm>
            <a:off x="4284663" y="3789363"/>
            <a:ext cx="560387" cy="407987"/>
          </a:xfrm>
          <a:custGeom>
            <a:avLst/>
            <a:gdLst>
              <a:gd name="T0" fmla="*/ 103325520 w 353"/>
              <a:gd name="T1" fmla="*/ 216733172 h 257"/>
              <a:gd name="T2" fmla="*/ 176410780 w 353"/>
              <a:gd name="T3" fmla="*/ 385582640 h 257"/>
              <a:gd name="T4" fmla="*/ 345260304 w 353"/>
              <a:gd name="T5" fmla="*/ 554433696 h 257"/>
              <a:gd name="T6" fmla="*/ 781247740 w 353"/>
              <a:gd name="T7" fmla="*/ 554433696 h 257"/>
              <a:gd name="T8" fmla="*/ 730844660 w 353"/>
              <a:gd name="T9" fmla="*/ 191531640 h 257"/>
              <a:gd name="T10" fmla="*/ 756046200 w 353"/>
              <a:gd name="T11" fmla="*/ 95765820 h 257"/>
              <a:gd name="T12" fmla="*/ 756046200 w 353"/>
              <a:gd name="T13" fmla="*/ 0 h 257"/>
              <a:gd name="T14" fmla="*/ 126007700 w 353"/>
              <a:gd name="T15" fmla="*/ 70564289 h 257"/>
              <a:gd name="T16" fmla="*/ 30241848 w 353"/>
              <a:gd name="T17" fmla="*/ 168849468 h 257"/>
              <a:gd name="T18" fmla="*/ 103325520 w 353"/>
              <a:gd name="T19" fmla="*/ 216733172 h 257"/>
              <a:gd name="T20" fmla="*/ 126007700 w 353"/>
              <a:gd name="T21" fmla="*/ 289816820 h 257"/>
              <a:gd name="T22" fmla="*/ 103325520 w 353"/>
              <a:gd name="T23" fmla="*/ 216733172 h 25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53" h="257">
                <a:moveTo>
                  <a:pt x="41" y="86"/>
                </a:moveTo>
                <a:cubicBezTo>
                  <a:pt x="57" y="171"/>
                  <a:pt x="35" y="107"/>
                  <a:pt x="70" y="153"/>
                </a:cubicBezTo>
                <a:cubicBezTo>
                  <a:pt x="122" y="222"/>
                  <a:pt x="82" y="203"/>
                  <a:pt x="137" y="220"/>
                </a:cubicBezTo>
                <a:cubicBezTo>
                  <a:pt x="191" y="257"/>
                  <a:pt x="250" y="241"/>
                  <a:pt x="310" y="220"/>
                </a:cubicBezTo>
                <a:cubicBezTo>
                  <a:pt x="332" y="154"/>
                  <a:pt x="347" y="133"/>
                  <a:pt x="290" y="76"/>
                </a:cubicBezTo>
                <a:cubicBezTo>
                  <a:pt x="293" y="63"/>
                  <a:pt x="293" y="49"/>
                  <a:pt x="300" y="38"/>
                </a:cubicBezTo>
                <a:cubicBezTo>
                  <a:pt x="324" y="3"/>
                  <a:pt x="353" y="35"/>
                  <a:pt x="300" y="0"/>
                </a:cubicBezTo>
                <a:cubicBezTo>
                  <a:pt x="217" y="10"/>
                  <a:pt x="133" y="17"/>
                  <a:pt x="50" y="28"/>
                </a:cubicBezTo>
                <a:cubicBezTo>
                  <a:pt x="37" y="33"/>
                  <a:pt x="0" y="38"/>
                  <a:pt x="12" y="67"/>
                </a:cubicBezTo>
                <a:cubicBezTo>
                  <a:pt x="16" y="78"/>
                  <a:pt x="31" y="80"/>
                  <a:pt x="41" y="86"/>
                </a:cubicBezTo>
                <a:cubicBezTo>
                  <a:pt x="44" y="96"/>
                  <a:pt x="50" y="115"/>
                  <a:pt x="50" y="115"/>
                </a:cubicBezTo>
                <a:cubicBezTo>
                  <a:pt x="50" y="115"/>
                  <a:pt x="44" y="96"/>
                  <a:pt x="41" y="86"/>
                </a:cubicBezTo>
                <a:close/>
              </a:path>
            </a:pathLst>
          </a:cu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539750" y="3716338"/>
            <a:ext cx="1895475" cy="37623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i="1"/>
              <a:t>Packing Stones</a:t>
            </a:r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>
            <a:off x="2411413" y="3933825"/>
            <a:ext cx="504825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>
            <a:off x="1331913" y="4076700"/>
            <a:ext cx="1727200" cy="79216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7072313" y="2439988"/>
            <a:ext cx="701675" cy="376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/>
              <a:t>1524</a:t>
            </a:r>
          </a:p>
        </p:txBody>
      </p:sp>
      <p:sp>
        <p:nvSpPr>
          <p:cNvPr id="12308" name="Line 20"/>
          <p:cNvSpPr>
            <a:spLocks noChangeShapeType="1"/>
          </p:cNvSpPr>
          <p:nvPr/>
        </p:nvSpPr>
        <p:spPr bwMode="auto">
          <a:xfrm flipH="1" flipV="1">
            <a:off x="6372225" y="2565400"/>
            <a:ext cx="720725" cy="7143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09" name="Oval 21"/>
          <p:cNvSpPr>
            <a:spLocks noChangeArrowheads="1"/>
          </p:cNvSpPr>
          <p:nvPr/>
        </p:nvSpPr>
        <p:spPr bwMode="auto">
          <a:xfrm>
            <a:off x="7019925" y="3933825"/>
            <a:ext cx="108108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/>
              <a:t>1525</a:t>
            </a:r>
          </a:p>
        </p:txBody>
      </p:sp>
      <p:sp>
        <p:nvSpPr>
          <p:cNvPr id="12310" name="Line 22"/>
          <p:cNvSpPr>
            <a:spLocks noChangeShapeType="1"/>
          </p:cNvSpPr>
          <p:nvPr/>
        </p:nvSpPr>
        <p:spPr bwMode="auto">
          <a:xfrm flipH="1" flipV="1">
            <a:off x="6300788" y="3644900"/>
            <a:ext cx="719137" cy="50482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11" name="Oval 23"/>
          <p:cNvSpPr>
            <a:spLocks noChangeArrowheads="1"/>
          </p:cNvSpPr>
          <p:nvPr/>
        </p:nvSpPr>
        <p:spPr bwMode="auto">
          <a:xfrm>
            <a:off x="7092950" y="5084763"/>
            <a:ext cx="1008063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/>
              <a:t>1526</a:t>
            </a:r>
          </a:p>
        </p:txBody>
      </p:sp>
      <p:sp>
        <p:nvSpPr>
          <p:cNvPr id="12312" name="Line 24"/>
          <p:cNvSpPr>
            <a:spLocks noChangeShapeType="1"/>
          </p:cNvSpPr>
          <p:nvPr/>
        </p:nvSpPr>
        <p:spPr bwMode="auto">
          <a:xfrm flipH="1" flipV="1">
            <a:off x="4932363" y="4365625"/>
            <a:ext cx="2160587" cy="93503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13" name="Oval 25"/>
          <p:cNvSpPr>
            <a:spLocks noChangeArrowheads="1"/>
          </p:cNvSpPr>
          <p:nvPr/>
        </p:nvSpPr>
        <p:spPr bwMode="auto">
          <a:xfrm>
            <a:off x="684213" y="5373688"/>
            <a:ext cx="1871662" cy="7921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b="1">
                <a:solidFill>
                  <a:srgbClr val="FF3300"/>
                </a:solidFill>
              </a:rPr>
              <a:t>Samian Mortaria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b="1">
                <a:solidFill>
                  <a:srgbClr val="FF3300"/>
                </a:solidFill>
              </a:rPr>
              <a:t>Drag 45</a:t>
            </a:r>
          </a:p>
        </p:txBody>
      </p:sp>
      <p:sp>
        <p:nvSpPr>
          <p:cNvPr id="12314" name="Line 26"/>
          <p:cNvSpPr>
            <a:spLocks noChangeShapeType="1"/>
          </p:cNvSpPr>
          <p:nvPr/>
        </p:nvSpPr>
        <p:spPr bwMode="auto">
          <a:xfrm>
            <a:off x="2555875" y="5805488"/>
            <a:ext cx="1584325" cy="71437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15" name="Oval 27"/>
          <p:cNvSpPr>
            <a:spLocks noChangeArrowheads="1"/>
          </p:cNvSpPr>
          <p:nvPr/>
        </p:nvSpPr>
        <p:spPr bwMode="auto">
          <a:xfrm>
            <a:off x="539750" y="2133600"/>
            <a:ext cx="1800225" cy="719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CC0099"/>
                </a:solidFill>
              </a:rPr>
              <a:t>New Forest Jug</a:t>
            </a:r>
          </a:p>
        </p:txBody>
      </p:sp>
      <p:sp>
        <p:nvSpPr>
          <p:cNvPr id="12316" name="Line 28"/>
          <p:cNvSpPr>
            <a:spLocks noChangeShapeType="1"/>
          </p:cNvSpPr>
          <p:nvPr/>
        </p:nvSpPr>
        <p:spPr bwMode="auto">
          <a:xfrm>
            <a:off x="2339975" y="2565400"/>
            <a:ext cx="2016125" cy="1295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en-US" sz="3600" b="1" i="1"/>
              <a:t>Manufacture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Hand made</a:t>
            </a:r>
          </a:p>
          <a:p>
            <a:pPr lvl="1" eaLnBrk="1" hangingPunct="1"/>
            <a:r>
              <a:rPr lang="en-GB" altLang="en-US"/>
              <a:t>Table turned or Wheel thrown</a:t>
            </a:r>
          </a:p>
          <a:p>
            <a:pPr lvl="1" eaLnBrk="1" hangingPunct="1"/>
            <a:r>
              <a:rPr lang="en-GB" altLang="en-US"/>
              <a:t>Moulded</a:t>
            </a:r>
          </a:p>
          <a:p>
            <a:pPr eaLnBrk="1" hangingPunct="1"/>
            <a:r>
              <a:rPr lang="en-GB" altLang="en-US"/>
              <a:t>Kiln or Bonfire</a:t>
            </a:r>
          </a:p>
          <a:p>
            <a:pPr eaLnBrk="1" hangingPunct="1"/>
            <a:r>
              <a:rPr lang="en-GB" altLang="en-US"/>
              <a:t>Small or large scale production</a:t>
            </a:r>
          </a:p>
          <a:p>
            <a:pPr lvl="1" eaLnBrk="1" hangingPunct="1"/>
            <a:r>
              <a:rPr lang="en-GB" altLang="en-US"/>
              <a:t>Household</a:t>
            </a:r>
          </a:p>
          <a:p>
            <a:pPr lvl="1" eaLnBrk="1" hangingPunct="1"/>
            <a:r>
              <a:rPr lang="en-GB" altLang="en-US"/>
              <a:t>Nucleated Workshops</a:t>
            </a:r>
          </a:p>
          <a:p>
            <a:pPr lvl="1" eaLnBrk="1" hangingPunct="1"/>
            <a:r>
              <a:rPr lang="en-GB" altLang="en-US"/>
              <a:t>Factory</a:t>
            </a:r>
          </a:p>
          <a:p>
            <a:pPr lvl="1" eaLnBrk="1" hangingPunct="1"/>
            <a:endParaRPr lang="en-GB" altLang="en-US"/>
          </a:p>
          <a:p>
            <a:pPr eaLnBrk="1" hangingPunct="1"/>
            <a:endParaRPr lang="en-GB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en-US" sz="3600" b="1" i="1"/>
              <a:t>Manufacturing Process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9975" y="1557338"/>
            <a:ext cx="5627688" cy="4525962"/>
          </a:xfrm>
        </p:spPr>
        <p:txBody>
          <a:bodyPr/>
          <a:lstStyle/>
          <a:p>
            <a:pPr eaLnBrk="1" hangingPunct="1"/>
            <a:r>
              <a:rPr lang="en-GB" altLang="en-US" sz="2800"/>
              <a:t>Clay preparation</a:t>
            </a:r>
          </a:p>
          <a:p>
            <a:pPr eaLnBrk="1" hangingPunct="1"/>
            <a:r>
              <a:rPr lang="en-GB" altLang="en-US" sz="2800"/>
              <a:t>Formed</a:t>
            </a:r>
          </a:p>
          <a:p>
            <a:pPr eaLnBrk="1" hangingPunct="1"/>
            <a:r>
              <a:rPr lang="en-GB" altLang="en-US" sz="2800"/>
              <a:t>Dried </a:t>
            </a:r>
          </a:p>
          <a:p>
            <a:pPr lvl="1" eaLnBrk="1" hangingPunct="1"/>
            <a:r>
              <a:rPr lang="en-GB" altLang="en-US" sz="2400"/>
              <a:t>Green or leather hard</a:t>
            </a:r>
          </a:p>
          <a:p>
            <a:pPr eaLnBrk="1" hangingPunct="1"/>
            <a:r>
              <a:rPr lang="en-GB" altLang="en-US" sz="2800"/>
              <a:t>Decorated</a:t>
            </a:r>
          </a:p>
          <a:p>
            <a:pPr lvl="1" eaLnBrk="1" hangingPunct="1"/>
            <a:r>
              <a:rPr lang="en-GB" altLang="en-US" sz="2400"/>
              <a:t>Slipped</a:t>
            </a:r>
          </a:p>
          <a:p>
            <a:pPr lvl="1" eaLnBrk="1" hangingPunct="1"/>
            <a:r>
              <a:rPr lang="en-GB" altLang="en-US" sz="2400"/>
              <a:t>Burnished</a:t>
            </a:r>
          </a:p>
          <a:p>
            <a:pPr lvl="1" eaLnBrk="1" hangingPunct="1"/>
            <a:r>
              <a:rPr lang="en-GB" altLang="en-US" sz="2400"/>
              <a:t>Painted</a:t>
            </a:r>
          </a:p>
          <a:p>
            <a:pPr eaLnBrk="1" hangingPunct="1"/>
            <a:r>
              <a:rPr lang="en-GB" altLang="en-US" sz="2800"/>
              <a:t>Fired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ot ma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 descr="Workshop"/>
          <p:cNvSpPr>
            <a:spLocks noChangeArrowheads="1"/>
          </p:cNvSpPr>
          <p:nvPr/>
        </p:nvSpPr>
        <p:spPr bwMode="auto">
          <a:xfrm>
            <a:off x="1476375" y="188913"/>
            <a:ext cx="6048375" cy="645318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222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539750" y="5202238"/>
            <a:ext cx="7772400" cy="1655762"/>
          </a:xfrm>
        </p:spPr>
        <p:txBody>
          <a:bodyPr/>
          <a:lstStyle/>
          <a:p>
            <a:pPr eaLnBrk="1" hangingPunct="1"/>
            <a:r>
              <a:rPr lang="en-GB" altLang="en-US" b="1"/>
              <a:t>Let’s have a break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en-US" sz="3600" b="1" i="1"/>
              <a:t>Objectives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An overview of the major pottery types found in Hampshire and Sussex</a:t>
            </a:r>
          </a:p>
          <a:p>
            <a:pPr eaLnBrk="1" hangingPunct="1"/>
            <a:endParaRPr lang="en-GB" altLang="en-US" dirty="0"/>
          </a:p>
          <a:p>
            <a:pPr eaLnBrk="1" hangingPunct="1"/>
            <a:r>
              <a:rPr lang="en-GB" altLang="en-US" dirty="0"/>
              <a:t>An appreciation of what pottery can tell us about Romano-British life</a:t>
            </a:r>
          </a:p>
          <a:p>
            <a:pPr eaLnBrk="1" hangingPunct="1"/>
            <a:endParaRPr lang="en-GB" altLang="en-US" dirty="0"/>
          </a:p>
          <a:p>
            <a:pPr eaLnBrk="1" hangingPunct="1"/>
            <a:r>
              <a:rPr lang="en-GB" altLang="en-US" dirty="0"/>
              <a:t>To obtain some practical experience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7199312" cy="865188"/>
          </a:xfrm>
        </p:spPr>
        <p:txBody>
          <a:bodyPr/>
          <a:lstStyle/>
          <a:p>
            <a:pPr algn="l" eaLnBrk="1" hangingPunct="1"/>
            <a:r>
              <a:rPr lang="en-GB" altLang="en-US" sz="3600" b="1" i="1"/>
              <a:t>Time Table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196975"/>
            <a:ext cx="8229600" cy="54721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dirty="0"/>
              <a:t>10:00 – 12:30    </a:t>
            </a:r>
            <a:r>
              <a:rPr lang="en-GB" altLang="en-US" b="1" i="1" dirty="0"/>
              <a:t>Why is pottery important?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GB" altLang="en-US" sz="2800" dirty="0"/>
              <a:t>			  	Fabric and Form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GB" altLang="en-US" sz="2800" dirty="0"/>
              <a:t>			  	Major kilns</a:t>
            </a:r>
          </a:p>
          <a:p>
            <a:pPr lvl="3" eaLnBrk="1" hangingPunct="1">
              <a:lnSpc>
                <a:spcPct val="90000"/>
              </a:lnSpc>
              <a:buFontTx/>
              <a:buNone/>
            </a:pPr>
            <a:r>
              <a:rPr lang="en-GB" altLang="en-US" sz="2400" dirty="0"/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dirty="0"/>
              <a:t>12:30 – 1:30  </a:t>
            </a:r>
            <a:r>
              <a:rPr lang="en-GB" altLang="en-US" b="1" i="1" dirty="0"/>
              <a:t> 	 Lunch</a:t>
            </a:r>
          </a:p>
          <a:p>
            <a:pPr eaLnBrk="1" hangingPunct="1">
              <a:lnSpc>
                <a:spcPct val="90000"/>
              </a:lnSpc>
            </a:pPr>
            <a:endParaRPr lang="en-GB" altLang="en-US" b="1" i="1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dirty="0"/>
              <a:t>1:30 – 3:30    	 </a:t>
            </a:r>
            <a:r>
              <a:rPr lang="en-GB" altLang="en-US" b="1" i="1" dirty="0"/>
              <a:t>Practical session</a:t>
            </a:r>
          </a:p>
          <a:p>
            <a:pPr lvl="3" eaLnBrk="1" hangingPunct="1">
              <a:lnSpc>
                <a:spcPct val="90000"/>
              </a:lnSpc>
              <a:buFontTx/>
              <a:buNone/>
            </a:pPr>
            <a:r>
              <a:rPr lang="en-GB" altLang="en-US" b="1" i="1" dirty="0"/>
              <a:t>		    		</a:t>
            </a:r>
            <a:r>
              <a:rPr lang="en-GB" altLang="en-US" sz="2800" dirty="0"/>
              <a:t>Pottery Identification</a:t>
            </a:r>
          </a:p>
          <a:p>
            <a:pPr lvl="4" eaLnBrk="1" hangingPunct="1">
              <a:lnSpc>
                <a:spcPct val="90000"/>
              </a:lnSpc>
              <a:buFontTx/>
              <a:buNone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dirty="0"/>
              <a:t>3:30 – 4:00	 </a:t>
            </a:r>
            <a:r>
              <a:rPr lang="en-GB" altLang="en-US" b="1" i="1" dirty="0"/>
              <a:t>Case Study</a:t>
            </a:r>
          </a:p>
          <a:p>
            <a:pPr lvl="4" eaLnBrk="1" hangingPunct="1">
              <a:lnSpc>
                <a:spcPct val="90000"/>
              </a:lnSpc>
              <a:buFontTx/>
              <a:buNone/>
            </a:pPr>
            <a:r>
              <a:rPr lang="en-GB" altLang="en-US" dirty="0"/>
              <a:t>		  	</a:t>
            </a:r>
            <a:r>
              <a:rPr lang="en-GB" altLang="en-US" sz="2800" dirty="0"/>
              <a:t>Villa Life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en-US" sz="3600" b="1" i="1" dirty="0"/>
              <a:t>Why is pottery important?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altLang="en-US" sz="2800"/>
              <a:t>The majority of artefacts recovered from excavations are pottery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800"/>
              <a:t>Pottery survives whereas other materials are destroyed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800"/>
              <a:t>It is dateable and can be used to date sites and buildings 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800"/>
              <a:t>It can indicate the life style of a site (socio-economic structure) 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800"/>
              <a:t>Pottery can help in understanding trading patterns that existed during the Roman occupation</a:t>
            </a:r>
          </a:p>
          <a:p>
            <a:pPr eaLnBrk="1" hangingPunct="1">
              <a:lnSpc>
                <a:spcPct val="80000"/>
              </a:lnSpc>
            </a:pPr>
            <a:endParaRPr lang="en-GB" altLang="en-US" sz="2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algn="l" eaLnBrk="1" hangingPunct="1"/>
            <a:r>
              <a:rPr lang="en-GB" altLang="en-US" sz="3600" b="1" i="1"/>
              <a:t>Pottery as a dating tool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dirty="0"/>
              <a:t>Vessels changed over time much as fashions change today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dirty="0"/>
              <a:t>Cannot be dated directly but by association such as: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dirty="0"/>
              <a:t>Coin evidence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dirty="0"/>
              <a:t>Historically dated incidents such as</a:t>
            </a:r>
          </a:p>
          <a:p>
            <a:pPr lvl="2" eaLnBrk="1" hangingPunct="1">
              <a:lnSpc>
                <a:spcPct val="90000"/>
              </a:lnSpc>
            </a:pPr>
            <a:r>
              <a:rPr lang="en-GB" altLang="en-US" dirty="0"/>
              <a:t>Boudiccan uprising</a:t>
            </a:r>
          </a:p>
          <a:p>
            <a:pPr lvl="2" eaLnBrk="1" hangingPunct="1">
              <a:lnSpc>
                <a:spcPct val="90000"/>
              </a:lnSpc>
            </a:pPr>
            <a:r>
              <a:rPr lang="en-GB" altLang="en-US" dirty="0"/>
              <a:t>Vesuvius</a:t>
            </a:r>
          </a:p>
          <a:p>
            <a:pPr lvl="2" eaLnBrk="1" hangingPunct="1">
              <a:lnSpc>
                <a:spcPct val="90000"/>
              </a:lnSpc>
            </a:pPr>
            <a:r>
              <a:rPr lang="en-GB" altLang="en-US" dirty="0"/>
              <a:t>Hadrian’s Wall</a:t>
            </a:r>
          </a:p>
          <a:p>
            <a:pPr lvl="2" eaLnBrk="1" hangingPunct="1">
              <a:lnSpc>
                <a:spcPct val="90000"/>
              </a:lnSpc>
            </a:pPr>
            <a:r>
              <a:rPr lang="en-GB" altLang="en-US" dirty="0" err="1"/>
              <a:t>Antonine</a:t>
            </a:r>
            <a:r>
              <a:rPr lang="en-GB" altLang="en-US" dirty="0"/>
              <a:t> wall</a:t>
            </a:r>
          </a:p>
          <a:p>
            <a:pPr eaLnBrk="1" hangingPunct="1">
              <a:lnSpc>
                <a:spcPct val="90000"/>
              </a:lnSpc>
            </a:pPr>
            <a:endParaRPr lang="en-GB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algn="l" eaLnBrk="1" hangingPunct="1"/>
            <a:r>
              <a:rPr lang="en-GB" altLang="en-US" sz="3600" b="1" i="1"/>
              <a:t>Pottery as a dating tool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dirty="0"/>
              <a:t>Vessels changed over time much as fashions change today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dirty="0"/>
              <a:t>Cannot be dated directly but by association such as;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dirty="0"/>
              <a:t>Coin evidence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dirty="0"/>
              <a:t>Historically dated incidents such as</a:t>
            </a:r>
          </a:p>
          <a:p>
            <a:pPr lvl="2" eaLnBrk="1" hangingPunct="1">
              <a:lnSpc>
                <a:spcPct val="90000"/>
              </a:lnSpc>
            </a:pPr>
            <a:r>
              <a:rPr lang="en-GB" altLang="en-US" dirty="0"/>
              <a:t>Boudiccan uprising; AD 61</a:t>
            </a:r>
          </a:p>
          <a:p>
            <a:pPr lvl="2" eaLnBrk="1" hangingPunct="1">
              <a:lnSpc>
                <a:spcPct val="90000"/>
              </a:lnSpc>
            </a:pPr>
            <a:r>
              <a:rPr lang="en-GB" altLang="en-US" dirty="0"/>
              <a:t>Vesuvius;  AD 79</a:t>
            </a:r>
          </a:p>
          <a:p>
            <a:pPr lvl="2" eaLnBrk="1" hangingPunct="1">
              <a:lnSpc>
                <a:spcPct val="90000"/>
              </a:lnSpc>
            </a:pPr>
            <a:r>
              <a:rPr lang="en-GB" altLang="en-US" dirty="0"/>
              <a:t>Hadrian’s Wall AD 122</a:t>
            </a:r>
          </a:p>
          <a:p>
            <a:pPr lvl="2" eaLnBrk="1" hangingPunct="1">
              <a:lnSpc>
                <a:spcPct val="90000"/>
              </a:lnSpc>
            </a:pPr>
            <a:r>
              <a:rPr lang="en-GB" altLang="en-US" dirty="0" err="1"/>
              <a:t>Antonine</a:t>
            </a:r>
            <a:r>
              <a:rPr lang="en-GB" altLang="en-US" dirty="0"/>
              <a:t> wall; AD 159-160</a:t>
            </a:r>
          </a:p>
          <a:p>
            <a:pPr eaLnBrk="1" hangingPunct="1">
              <a:lnSpc>
                <a:spcPct val="90000"/>
              </a:lnSpc>
            </a:pPr>
            <a:endParaRPr lang="en-GB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BFA"/>
            </a:gs>
            <a:gs pos="30000">
              <a:srgbClr val="C4D6EB"/>
            </a:gs>
            <a:gs pos="60001">
              <a:srgbClr val="85C2FF"/>
            </a:gs>
            <a:gs pos="100000">
              <a:srgbClr val="5E9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en-US" sz="3600" b="1" i="1"/>
              <a:t>Dates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2276872"/>
            <a:ext cx="8229600" cy="3382963"/>
          </a:xfrm>
        </p:spPr>
        <p:txBody>
          <a:bodyPr/>
          <a:lstStyle/>
          <a:p>
            <a:pPr eaLnBrk="1" hangingPunct="1"/>
            <a:r>
              <a:rPr lang="en-GB" altLang="en-US" dirty="0"/>
              <a:t>Pre-Flavian			pre- AD 70</a:t>
            </a:r>
          </a:p>
          <a:p>
            <a:pPr eaLnBrk="1" hangingPunct="1"/>
            <a:r>
              <a:rPr lang="en-GB" altLang="en-US" dirty="0"/>
              <a:t>Flavian				AD 70-100</a:t>
            </a:r>
          </a:p>
          <a:p>
            <a:pPr eaLnBrk="1" hangingPunct="1"/>
            <a:r>
              <a:rPr lang="en-GB" altLang="en-US" dirty="0" err="1"/>
              <a:t>Trajanic</a:t>
            </a:r>
            <a:r>
              <a:rPr lang="en-GB" altLang="en-US" dirty="0"/>
              <a:t>				AD 100-120</a:t>
            </a:r>
          </a:p>
          <a:p>
            <a:pPr eaLnBrk="1" hangingPunct="1"/>
            <a:r>
              <a:rPr lang="en-GB" altLang="en-US" dirty="0" err="1"/>
              <a:t>Hadrianic</a:t>
            </a:r>
            <a:r>
              <a:rPr lang="en-GB" altLang="en-US" dirty="0"/>
              <a:t>			AD 120-140</a:t>
            </a:r>
          </a:p>
          <a:p>
            <a:pPr eaLnBrk="1" hangingPunct="1"/>
            <a:r>
              <a:rPr lang="en-GB" altLang="en-US" dirty="0" err="1"/>
              <a:t>Antonine</a:t>
            </a:r>
            <a:r>
              <a:rPr lang="en-GB" altLang="en-US" dirty="0"/>
              <a:t>			AD  140-200</a:t>
            </a: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3563938" y="2349500"/>
            <a:ext cx="1439862" cy="215900"/>
          </a:xfrm>
          <a:prstGeom prst="rightArrow">
            <a:avLst>
              <a:gd name="adj1" fmla="val 50000"/>
              <a:gd name="adj2" fmla="val 166728"/>
            </a:avLst>
          </a:prstGeom>
          <a:solidFill>
            <a:srgbClr val="0000FF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3563938" y="2924175"/>
            <a:ext cx="1439862" cy="215900"/>
          </a:xfrm>
          <a:prstGeom prst="rightArrow">
            <a:avLst>
              <a:gd name="adj1" fmla="val 50000"/>
              <a:gd name="adj2" fmla="val 166728"/>
            </a:avLst>
          </a:prstGeom>
          <a:solidFill>
            <a:srgbClr val="0000FF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3563938" y="3500438"/>
            <a:ext cx="1439862" cy="215900"/>
          </a:xfrm>
          <a:prstGeom prst="rightArrow">
            <a:avLst>
              <a:gd name="adj1" fmla="val 50000"/>
              <a:gd name="adj2" fmla="val 166728"/>
            </a:avLst>
          </a:prstGeom>
          <a:solidFill>
            <a:srgbClr val="0000FF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23" name="AutoShape 7"/>
          <p:cNvSpPr>
            <a:spLocks noChangeArrowheads="1"/>
          </p:cNvSpPr>
          <p:nvPr/>
        </p:nvSpPr>
        <p:spPr bwMode="auto">
          <a:xfrm>
            <a:off x="3563938" y="4149725"/>
            <a:ext cx="1439862" cy="215900"/>
          </a:xfrm>
          <a:prstGeom prst="rightArrow">
            <a:avLst>
              <a:gd name="adj1" fmla="val 50000"/>
              <a:gd name="adj2" fmla="val 166728"/>
            </a:avLst>
          </a:prstGeom>
          <a:solidFill>
            <a:srgbClr val="0000FF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24" name="AutoShape 8"/>
          <p:cNvSpPr>
            <a:spLocks noChangeArrowheads="1"/>
          </p:cNvSpPr>
          <p:nvPr/>
        </p:nvSpPr>
        <p:spPr bwMode="auto">
          <a:xfrm>
            <a:off x="3563938" y="4724400"/>
            <a:ext cx="1439862" cy="215900"/>
          </a:xfrm>
          <a:prstGeom prst="rightArrow">
            <a:avLst>
              <a:gd name="adj1" fmla="val 50000"/>
              <a:gd name="adj2" fmla="val 166728"/>
            </a:avLst>
          </a:prstGeom>
          <a:solidFill>
            <a:srgbClr val="0000FF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en-US" sz="3600" b="1" i="1"/>
              <a:t>Romano-British Pottery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Localised Iron Age pottery already being produced</a:t>
            </a:r>
          </a:p>
          <a:p>
            <a:pPr eaLnBrk="1" hangingPunct="1"/>
            <a:r>
              <a:rPr lang="en-GB" altLang="en-US"/>
              <a:t>The Romans introduced many new forms and many different shapes</a:t>
            </a:r>
          </a:p>
          <a:p>
            <a:pPr eaLnBrk="1" hangingPunct="1"/>
            <a:r>
              <a:rPr lang="en-GB" altLang="en-US"/>
              <a:t>Improvements in kiln technology</a:t>
            </a:r>
          </a:p>
          <a:p>
            <a:pPr eaLnBrk="1" hangingPunct="1"/>
            <a:r>
              <a:rPr lang="en-GB" altLang="en-US"/>
              <a:t>Pottery was traded for money</a:t>
            </a:r>
          </a:p>
          <a:p>
            <a:pPr eaLnBrk="1" hangingPunct="1"/>
            <a:r>
              <a:rPr lang="en-GB" altLang="en-US"/>
              <a:t>Specialisation of trades</a:t>
            </a:r>
          </a:p>
          <a:p>
            <a:pPr eaLnBrk="1" hangingPunct="1"/>
            <a:r>
              <a:rPr lang="en-GB" altLang="en-US"/>
              <a:t>Saxons were not into mass production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274638"/>
            <a:ext cx="7329487" cy="777875"/>
          </a:xfrm>
        </p:spPr>
        <p:txBody>
          <a:bodyPr/>
          <a:lstStyle/>
          <a:p>
            <a:pPr eaLnBrk="1" hangingPunct="1"/>
            <a:r>
              <a:rPr lang="en-GB" altLang="en-US" sz="3600" b="1" i="1">
                <a:solidFill>
                  <a:srgbClr val="FF3300"/>
                </a:solidFill>
              </a:rPr>
              <a:t>‘The life of a pot’</a:t>
            </a:r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900113" y="1268413"/>
            <a:ext cx="2192337" cy="4667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i="1"/>
              <a:t>Manufactured</a:t>
            </a:r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4140200" y="1916113"/>
            <a:ext cx="1801813" cy="4667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i="1"/>
              <a:t>Distributed</a:t>
            </a:r>
          </a:p>
        </p:txBody>
      </p:sp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7164388" y="2420938"/>
            <a:ext cx="939800" cy="4667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2400" b="1" i="1"/>
              <a:t>Used</a:t>
            </a:r>
          </a:p>
        </p:txBody>
      </p:sp>
      <p:sp>
        <p:nvSpPr>
          <p:cNvPr id="11270" name="Text Box 7"/>
          <p:cNvSpPr txBox="1">
            <a:spLocks noChangeArrowheads="1"/>
          </p:cNvSpPr>
          <p:nvPr/>
        </p:nvSpPr>
        <p:spPr bwMode="auto">
          <a:xfrm>
            <a:off x="1547813" y="2997200"/>
            <a:ext cx="1668462" cy="4667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i="1"/>
              <a:t>Discarded</a:t>
            </a:r>
          </a:p>
        </p:txBody>
      </p:sp>
      <p:sp>
        <p:nvSpPr>
          <p:cNvPr id="11271" name="Text Box 8"/>
          <p:cNvSpPr txBox="1">
            <a:spLocks noChangeArrowheads="1"/>
          </p:cNvSpPr>
          <p:nvPr/>
        </p:nvSpPr>
        <p:spPr bwMode="auto">
          <a:xfrm>
            <a:off x="3059113" y="3933825"/>
            <a:ext cx="4694237" cy="4667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i="1"/>
              <a:t>Post-depositional deterioration</a:t>
            </a:r>
          </a:p>
        </p:txBody>
      </p:sp>
      <p:sp>
        <p:nvSpPr>
          <p:cNvPr id="11272" name="Text Box 9"/>
          <p:cNvSpPr txBox="1">
            <a:spLocks noChangeArrowheads="1"/>
          </p:cNvSpPr>
          <p:nvPr/>
        </p:nvSpPr>
        <p:spPr bwMode="auto">
          <a:xfrm>
            <a:off x="1476375" y="4941888"/>
            <a:ext cx="2224088" cy="43021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 b="1" i="1"/>
              <a:t>Re-deposition</a:t>
            </a:r>
          </a:p>
        </p:txBody>
      </p:sp>
      <p:sp>
        <p:nvSpPr>
          <p:cNvPr id="11273" name="Text Box 10"/>
          <p:cNvSpPr txBox="1">
            <a:spLocks noChangeArrowheads="1"/>
          </p:cNvSpPr>
          <p:nvPr/>
        </p:nvSpPr>
        <p:spPr bwMode="auto">
          <a:xfrm>
            <a:off x="4859338" y="5661025"/>
            <a:ext cx="4032250" cy="4667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2400" b="1" i="1"/>
              <a:t>Archaeological recovery</a:t>
            </a:r>
          </a:p>
        </p:txBody>
      </p:sp>
      <p:sp>
        <p:nvSpPr>
          <p:cNvPr id="11274" name="AutoShape 11"/>
          <p:cNvSpPr>
            <a:spLocks noChangeArrowheads="1"/>
          </p:cNvSpPr>
          <p:nvPr/>
        </p:nvSpPr>
        <p:spPr bwMode="auto">
          <a:xfrm>
            <a:off x="2627313" y="1989138"/>
            <a:ext cx="976312" cy="341312"/>
          </a:xfrm>
          <a:prstGeom prst="rightArrow">
            <a:avLst>
              <a:gd name="adj1" fmla="val 50000"/>
              <a:gd name="adj2" fmla="val 71512"/>
            </a:avLst>
          </a:prstGeom>
          <a:solidFill>
            <a:srgbClr val="00008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75" name="AutoShape 12"/>
          <p:cNvSpPr>
            <a:spLocks noChangeArrowheads="1"/>
          </p:cNvSpPr>
          <p:nvPr/>
        </p:nvSpPr>
        <p:spPr bwMode="auto">
          <a:xfrm>
            <a:off x="5867400" y="2636838"/>
            <a:ext cx="976313" cy="414337"/>
          </a:xfrm>
          <a:prstGeom prst="rightArrow">
            <a:avLst>
              <a:gd name="adj1" fmla="val 50000"/>
              <a:gd name="adj2" fmla="val 58908"/>
            </a:avLst>
          </a:prstGeom>
          <a:solidFill>
            <a:srgbClr val="00008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76" name="AutoShape 13"/>
          <p:cNvSpPr>
            <a:spLocks noChangeArrowheads="1"/>
          </p:cNvSpPr>
          <p:nvPr/>
        </p:nvSpPr>
        <p:spPr bwMode="auto">
          <a:xfrm>
            <a:off x="1763713" y="3860800"/>
            <a:ext cx="976312" cy="341313"/>
          </a:xfrm>
          <a:prstGeom prst="rightArrow">
            <a:avLst>
              <a:gd name="adj1" fmla="val 50000"/>
              <a:gd name="adj2" fmla="val 71511"/>
            </a:avLst>
          </a:prstGeom>
          <a:solidFill>
            <a:srgbClr val="00008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77" name="AutoShape 14"/>
          <p:cNvSpPr>
            <a:spLocks noChangeArrowheads="1"/>
          </p:cNvSpPr>
          <p:nvPr/>
        </p:nvSpPr>
        <p:spPr bwMode="auto">
          <a:xfrm>
            <a:off x="3276600" y="5734050"/>
            <a:ext cx="976313" cy="341313"/>
          </a:xfrm>
          <a:prstGeom prst="rightArrow">
            <a:avLst>
              <a:gd name="adj1" fmla="val 50000"/>
              <a:gd name="adj2" fmla="val 71512"/>
            </a:avLst>
          </a:prstGeom>
          <a:solidFill>
            <a:srgbClr val="00008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3612</TotalTime>
  <Words>304</Words>
  <Application>Microsoft Office PowerPoint</Application>
  <PresentationFormat>On-screen Show (4:3)</PresentationFormat>
  <Paragraphs>94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Arial</vt:lpstr>
      <vt:lpstr>Default Design</vt:lpstr>
      <vt:lpstr>    </vt:lpstr>
      <vt:lpstr>Objectives</vt:lpstr>
      <vt:lpstr>Time Table</vt:lpstr>
      <vt:lpstr>Why is pottery important?</vt:lpstr>
      <vt:lpstr>Pottery as a dating tool</vt:lpstr>
      <vt:lpstr>Pottery as a dating tool</vt:lpstr>
      <vt:lpstr>Dates</vt:lpstr>
      <vt:lpstr>Romano-British Pottery</vt:lpstr>
      <vt:lpstr>‘The life of a pot’</vt:lpstr>
      <vt:lpstr>PowerPoint Presentation</vt:lpstr>
      <vt:lpstr>Manufacture</vt:lpstr>
      <vt:lpstr>Manufacturing Process</vt:lpstr>
      <vt:lpstr>PowerPoint Presentation</vt:lpstr>
      <vt:lpstr>PowerPoint Presentation</vt:lpstr>
      <vt:lpstr>PowerPoint Presentation</vt:lpstr>
      <vt:lpstr>Let’s have a break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Romano-British Pottery</dc:title>
  <dc:creator>Jonathan Dicks</dc:creator>
  <cp:lastModifiedBy>David Quick</cp:lastModifiedBy>
  <cp:revision>101</cp:revision>
  <dcterms:created xsi:type="dcterms:W3CDTF">2006-02-27T12:38:54Z</dcterms:created>
  <dcterms:modified xsi:type="dcterms:W3CDTF">2017-03-27T16:33:25Z</dcterms:modified>
</cp:coreProperties>
</file>